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69" r:id="rId2"/>
    <p:sldId id="271" r:id="rId3"/>
    <p:sldId id="270" r:id="rId4"/>
    <p:sldId id="257" r:id="rId5"/>
    <p:sldId id="284" r:id="rId6"/>
    <p:sldId id="260" r:id="rId7"/>
    <p:sldId id="261" r:id="rId8"/>
    <p:sldId id="263" r:id="rId9"/>
    <p:sldId id="265" r:id="rId10"/>
    <p:sldId id="267" r:id="rId11"/>
    <p:sldId id="280" r:id="rId12"/>
    <p:sldId id="274" r:id="rId13"/>
    <p:sldId id="275" r:id="rId14"/>
    <p:sldId id="278" r:id="rId15"/>
    <p:sldId id="276" r:id="rId16"/>
    <p:sldId id="281" r:id="rId17"/>
    <p:sldId id="279" r:id="rId18"/>
    <p:sldId id="282" r:id="rId19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9B33"/>
    <a:srgbClr val="698DFF"/>
    <a:srgbClr val="278BC9"/>
    <a:srgbClr val="85A2FF"/>
    <a:srgbClr val="97B0FF"/>
    <a:srgbClr val="ECF3FE"/>
    <a:srgbClr val="B9D3FD"/>
    <a:srgbClr val="C9D6FF"/>
    <a:srgbClr val="B3C5FF"/>
    <a:srgbClr val="72BB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 autoAdjust="0"/>
    <p:restoredTop sz="94626" autoAdjust="0"/>
  </p:normalViewPr>
  <p:slideViewPr>
    <p:cSldViewPr>
      <p:cViewPr varScale="1">
        <p:scale>
          <a:sx n="110" d="100"/>
          <a:sy n="110" d="100"/>
        </p:scale>
        <p:origin x="1266" y="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88" d="100"/>
          <a:sy n="88" d="100"/>
        </p:scale>
        <p:origin x="-3870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5EECB28-3AF8-4818-A966-8356A393554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03790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9"/>
          <p:cNvSpPr>
            <a:spLocks noChangeArrowheads="1"/>
          </p:cNvSpPr>
          <p:nvPr userDrawn="1"/>
        </p:nvSpPr>
        <p:spPr bwMode="auto">
          <a:xfrm>
            <a:off x="0" y="33051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299415" y="2780928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de-DE" noProof="0" dirty="0" smtClean="0"/>
              <a:t>Formatvorlage des Untertitelmasters durch Klicken bearbeiten</a:t>
            </a:r>
          </a:p>
        </p:txBody>
      </p:sp>
      <p:sp>
        <p:nvSpPr>
          <p:cNvPr id="5133" name="Rectangle 13"/>
          <p:cNvSpPr>
            <a:spLocks noGrp="1" noChangeArrowheads="1"/>
          </p:cNvSpPr>
          <p:nvPr>
            <p:ph type="ctrTitle"/>
          </p:nvPr>
        </p:nvSpPr>
        <p:spPr>
          <a:xfrm>
            <a:off x="864394" y="1124744"/>
            <a:ext cx="7415212" cy="14700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de-DE" noProof="0" dirty="0" smtClean="0"/>
              <a:t>Titelmasterformat durch Klicken bearbeiten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5319712"/>
            <a:ext cx="2223735" cy="900000"/>
          </a:xfrm>
          <a:prstGeom prst="flowChartInputOutpu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827584" y="6309320"/>
            <a:ext cx="2895600" cy="365125"/>
          </a:xfrm>
        </p:spPr>
        <p:txBody>
          <a:bodyPr/>
          <a:lstStyle/>
          <a:p>
            <a:r>
              <a:rPr lang="de-DE" dirty="0" smtClean="0"/>
              <a:t>&lt;Verfasser&gt;</a:t>
            </a:r>
            <a:endParaRPr lang="de-DE" dirty="0"/>
          </a:p>
        </p:txBody>
      </p:sp>
      <p:sp>
        <p:nvSpPr>
          <p:cNvPr id="10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251520" y="6309320"/>
            <a:ext cx="514400" cy="365125"/>
          </a:xfrm>
        </p:spPr>
        <p:txBody>
          <a:bodyPr/>
          <a:lstStyle/>
          <a:p>
            <a:fld id="{6B579CFD-E454-46B9-BA2B-E00C2EAC572A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96798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&lt;Verfasser&gt;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B579CFD-E454-46B9-BA2B-E00C2EAC572A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5259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99B33"/>
            </a:gs>
            <a:gs pos="64000">
              <a:schemeClr val="bg1"/>
            </a:gs>
          </a:gsLst>
          <a:path path="rect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5319712"/>
            <a:ext cx="2223735" cy="900000"/>
          </a:xfrm>
          <a:prstGeom prst="flowChartInputOutpu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1700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3"/>
          </p:nvPr>
        </p:nvSpPr>
        <p:spPr>
          <a:xfrm>
            <a:off x="827584" y="630932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&lt;Verfasser&gt;</a:t>
            </a:r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4"/>
          </p:nvPr>
        </p:nvSpPr>
        <p:spPr>
          <a:xfrm>
            <a:off x="251520" y="6309320"/>
            <a:ext cx="5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B579CFD-E454-46B9-BA2B-E00C2EAC572A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700808"/>
            <a:ext cx="8229600" cy="1944216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E-Justice in der Praxis- </a:t>
            </a:r>
            <a:br>
              <a:rPr lang="de-DE" dirty="0" smtClean="0"/>
            </a:br>
            <a:r>
              <a:rPr lang="de-DE" dirty="0" smtClean="0"/>
              <a:t>Bericht aus der Praxis einer Richterin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 err="1" smtClean="0"/>
              <a:t>RinLG</a:t>
            </a:r>
            <a:r>
              <a:rPr lang="de-DE" dirty="0" smtClean="0"/>
              <a:t> Koller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B579CFD-E454-46B9-BA2B-E00C2EAC572A}" type="slidenum">
              <a:rPr lang="de-DE" smtClean="0"/>
              <a:pPr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74404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de-DE" sz="1600" dirty="0" smtClean="0"/>
              <a:t>Richterarbeitsplatz</a:t>
            </a:r>
            <a:endParaRPr lang="de-DE" sz="16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B579CFD-E454-46B9-BA2B-E00C2EAC572A}" type="slidenum">
              <a:rPr lang="de-DE" smtClean="0"/>
              <a:pPr/>
              <a:t>10</a:t>
            </a:fld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30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907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de-DE" sz="1600" dirty="0" smtClean="0"/>
              <a:t>E-Justice-Sitzungssaal</a:t>
            </a:r>
            <a:endParaRPr lang="de-DE" sz="16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B579CFD-E454-46B9-BA2B-E00C2EAC572A}" type="slidenum">
              <a:rPr lang="de-DE" smtClean="0"/>
              <a:pPr/>
              <a:t>11</a:t>
            </a:fld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30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644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de-DE" sz="1600" dirty="0" smtClean="0"/>
              <a:t>E-Justice-Sitzungssaal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B579CFD-E454-46B9-BA2B-E00C2EAC572A}" type="slidenum">
              <a:rPr lang="de-DE" smtClean="0"/>
              <a:pPr/>
              <a:t>12</a:t>
            </a:fld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1" y="-28366"/>
            <a:ext cx="9144000" cy="6337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780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de-DE" sz="1600" dirty="0" err="1" smtClean="0"/>
              <a:t>Beamer</a:t>
            </a:r>
            <a:r>
              <a:rPr lang="de-DE" sz="1600" dirty="0" smtClean="0"/>
              <a:t> und Leinwand</a:t>
            </a:r>
            <a:endParaRPr lang="de-DE" sz="16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B579CFD-E454-46B9-BA2B-E00C2EAC572A}" type="slidenum">
              <a:rPr lang="de-DE" smtClean="0"/>
              <a:pPr/>
              <a:t>13</a:t>
            </a:fld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30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384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de-DE" sz="1600" dirty="0" smtClean="0"/>
              <a:t>Touch Panel</a:t>
            </a:r>
            <a:endParaRPr lang="de-DE" sz="16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B579CFD-E454-46B9-BA2B-E00C2EAC572A}" type="slidenum">
              <a:rPr lang="de-DE" smtClean="0"/>
              <a:pPr/>
              <a:t>14</a:t>
            </a:fld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3540"/>
            <a:ext cx="9144000" cy="6532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045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de-DE" sz="1600" dirty="0" smtClean="0"/>
              <a:t>Dokumentenkamera</a:t>
            </a:r>
            <a:endParaRPr lang="de-DE" sz="16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B579CFD-E454-46B9-BA2B-E00C2EAC572A}" type="slidenum">
              <a:rPr lang="de-DE" smtClean="0"/>
              <a:pPr/>
              <a:t>15</a:t>
            </a:fld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606" y="-99392"/>
            <a:ext cx="9172606" cy="640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970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B579CFD-E454-46B9-BA2B-E00C2EAC572A}" type="slidenum">
              <a:rPr lang="de-DE" smtClean="0"/>
              <a:pPr/>
              <a:t>16</a:t>
            </a:fld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404664"/>
            <a:ext cx="4896544" cy="57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790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de-DE" sz="1600" dirty="0" smtClean="0"/>
              <a:t>externes Wurfkabel</a:t>
            </a:r>
            <a:endParaRPr lang="de-DE" sz="16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B579CFD-E454-46B9-BA2B-E00C2EAC572A}" type="slidenum">
              <a:rPr lang="de-DE" smtClean="0"/>
              <a:pPr/>
              <a:t>17</a:t>
            </a:fld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662" y="-223540"/>
            <a:ext cx="9144000" cy="6460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849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8720" y="908720"/>
            <a:ext cx="8229600" cy="1143000"/>
          </a:xfrm>
        </p:spPr>
        <p:txBody>
          <a:bodyPr/>
          <a:lstStyle/>
          <a:p>
            <a:r>
              <a:rPr lang="de-DE" dirty="0" smtClean="0"/>
              <a:t>Fazit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 err="1" smtClean="0"/>
              <a:t>RinLG</a:t>
            </a:r>
            <a:r>
              <a:rPr lang="de-DE" dirty="0" smtClean="0"/>
              <a:t> Koller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B579CFD-E454-46B9-BA2B-E00C2EAC572A}" type="slidenum">
              <a:rPr lang="de-DE" smtClean="0"/>
              <a:pPr/>
              <a:t>18</a:t>
            </a:fld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2254668" y="2703192"/>
            <a:ext cx="469359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2400" dirty="0"/>
              <a:t>Vereinfachung und Modernisierung der Abläufe im Sitzungssaal</a:t>
            </a:r>
          </a:p>
          <a:p>
            <a:endParaRPr lang="de-DE" sz="24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2400" dirty="0" smtClean="0"/>
              <a:t>vielfältige </a:t>
            </a:r>
            <a:r>
              <a:rPr lang="de-DE" sz="2400" dirty="0"/>
              <a:t>Möglichkeiten zur effizienten Bearbeitung der </a:t>
            </a:r>
            <a:r>
              <a:rPr lang="de-DE" sz="2400" dirty="0" smtClean="0"/>
              <a:t>Akten</a:t>
            </a:r>
          </a:p>
          <a:p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2803564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8720" y="384762"/>
            <a:ext cx="8229600" cy="1143000"/>
          </a:xfrm>
        </p:spPr>
        <p:txBody>
          <a:bodyPr>
            <a:normAutofit/>
          </a:bodyPr>
          <a:lstStyle/>
          <a:p>
            <a:r>
              <a:rPr lang="de-DE" sz="3200" dirty="0" smtClean="0"/>
              <a:t>E-Justice beim Landgericht Regensburg</a:t>
            </a:r>
            <a:endParaRPr lang="de-DE" sz="320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 err="1" smtClean="0"/>
              <a:t>RinLG</a:t>
            </a:r>
            <a:r>
              <a:rPr lang="de-DE" dirty="0" smtClean="0"/>
              <a:t> Koller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B579CFD-E454-46B9-BA2B-E00C2EAC572A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1907704" y="2132856"/>
            <a:ext cx="4536504" cy="31700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2000" dirty="0" smtClean="0"/>
              <a:t>Februar 2017: Eröffnung des elektronischen Rechtsverkehrs beim Landgericht Regensburg</a:t>
            </a:r>
          </a:p>
          <a:p>
            <a:endParaRPr lang="de-DE" sz="20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2000" dirty="0" smtClean="0"/>
              <a:t>27.3.2017: Landgericht </a:t>
            </a:r>
            <a:r>
              <a:rPr lang="de-DE" sz="2000" dirty="0"/>
              <a:t>Regensburg als 2. bayerisches </a:t>
            </a:r>
            <a:r>
              <a:rPr lang="de-DE" sz="2000" dirty="0" smtClean="0"/>
              <a:t>Pilotgericht nach </a:t>
            </a:r>
            <a:r>
              <a:rPr lang="de-DE" sz="2000" dirty="0"/>
              <a:t>Landgericht Landshut </a:t>
            </a:r>
            <a:r>
              <a:rPr lang="de-DE" sz="2000" dirty="0" smtClean="0"/>
              <a:t>(seit März 2015)</a:t>
            </a:r>
            <a:br>
              <a:rPr lang="de-DE" sz="2000" dirty="0" smtClean="0"/>
            </a:br>
            <a:r>
              <a:rPr lang="de-DE" sz="2000" dirty="0" smtClean="0"/>
              <a:t>Elektronische Akte für neue erstinstanzliche Zivilverfahren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2427726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512168"/>
          </a:xfrm>
        </p:spPr>
        <p:txBody>
          <a:bodyPr>
            <a:normAutofit/>
          </a:bodyPr>
          <a:lstStyle/>
          <a:p>
            <a:r>
              <a:rPr lang="de-DE" sz="3200" dirty="0" smtClean="0">
                <a:solidFill>
                  <a:srgbClr val="000000"/>
                </a:solidFill>
              </a:rPr>
              <a:t>Veränderungen </a:t>
            </a:r>
            <a:r>
              <a:rPr lang="de-DE" sz="3200" dirty="0">
                <a:solidFill>
                  <a:srgbClr val="000000"/>
                </a:solidFill>
              </a:rPr>
              <a:t>beim Landgericht </a:t>
            </a:r>
            <a:r>
              <a:rPr lang="de-DE" sz="3200" dirty="0" smtClean="0">
                <a:solidFill>
                  <a:srgbClr val="000000"/>
                </a:solidFill>
              </a:rPr>
              <a:t>Regensburg</a:t>
            </a:r>
            <a:endParaRPr lang="de-DE" sz="3200" dirty="0">
              <a:latin typeface="+mn-lt"/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 err="1" smtClean="0"/>
              <a:t>RinLG</a:t>
            </a:r>
            <a:r>
              <a:rPr lang="de-DE" dirty="0" smtClean="0"/>
              <a:t> Koller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B579CFD-E454-46B9-BA2B-E00C2EAC572A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2627784" y="2780928"/>
            <a:ext cx="3744416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2200" dirty="0" smtClean="0"/>
              <a:t>1 neue Scanstelle</a:t>
            </a:r>
          </a:p>
          <a:p>
            <a:endParaRPr lang="de-DE" sz="12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2200" dirty="0"/>
              <a:t>31 Servicekräfte</a:t>
            </a:r>
          </a:p>
          <a:p>
            <a:endParaRPr lang="de-DE" sz="12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2200" dirty="0" smtClean="0"/>
              <a:t>24 Richterarbeitsplätze</a:t>
            </a:r>
          </a:p>
          <a:p>
            <a:endParaRPr lang="de-DE" sz="12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2200" dirty="0" smtClean="0"/>
              <a:t>10 E-Justice Sitzungssäle</a:t>
            </a:r>
          </a:p>
          <a:p>
            <a:endParaRPr lang="de-DE" sz="1200" dirty="0" smtClean="0"/>
          </a:p>
        </p:txBody>
      </p:sp>
    </p:spTree>
    <p:extLst>
      <p:ext uri="{BB962C8B-B14F-4D97-AF65-F5344CB8AC3E}">
        <p14:creationId xmlns:p14="http://schemas.microsoft.com/office/powerpoint/2010/main" val="2902764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Untertitel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827584" y="6309320"/>
            <a:ext cx="4752528" cy="365125"/>
          </a:xfrm>
        </p:spPr>
        <p:txBody>
          <a:bodyPr/>
          <a:lstStyle/>
          <a:p>
            <a:pPr algn="l"/>
            <a:r>
              <a:rPr lang="de-DE" sz="1600" dirty="0" smtClean="0"/>
              <a:t>Scanstelle beim Landgericht Regensburg</a:t>
            </a:r>
            <a:endParaRPr lang="de-DE" sz="16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B579CFD-E454-46B9-BA2B-E00C2EAC572A}" type="slidenum">
              <a:rPr lang="de-DE" smtClean="0"/>
              <a:pPr/>
              <a:t>4</a:t>
            </a:fld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72" y="0"/>
            <a:ext cx="9184527" cy="623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495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Untertitel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827584" y="6309320"/>
            <a:ext cx="4752528" cy="365125"/>
          </a:xfrm>
        </p:spPr>
        <p:txBody>
          <a:bodyPr/>
          <a:lstStyle/>
          <a:p>
            <a:pPr algn="l"/>
            <a:r>
              <a:rPr lang="de-DE" sz="1600" dirty="0" smtClean="0"/>
              <a:t>Trennen der Schriftsätze</a:t>
            </a:r>
            <a:endParaRPr lang="de-DE" sz="16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B579CFD-E454-46B9-BA2B-E00C2EAC572A}" type="slidenum">
              <a:rPr lang="de-DE" smtClean="0"/>
              <a:pPr/>
              <a:t>5</a:t>
            </a:fld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527" y="0"/>
            <a:ext cx="9184527" cy="620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232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de-DE" sz="1600" dirty="0" smtClean="0"/>
              <a:t>Dokumententrennblätter</a:t>
            </a:r>
            <a:endParaRPr lang="de-DE" sz="16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B579CFD-E454-46B9-BA2B-E00C2EAC572A}" type="slidenum">
              <a:rPr lang="de-DE" smtClean="0"/>
              <a:pPr/>
              <a:t>6</a:t>
            </a:fld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" y="-1"/>
            <a:ext cx="9134250" cy="6348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44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de-DE" sz="1600" dirty="0" smtClean="0"/>
              <a:t>Scanvorgang</a:t>
            </a:r>
            <a:endParaRPr lang="de-DE" sz="16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B579CFD-E454-46B9-BA2B-E00C2EAC572A}" type="slidenum">
              <a:rPr lang="de-DE" smtClean="0"/>
              <a:pPr/>
              <a:t>7</a:t>
            </a:fld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9392"/>
            <a:ext cx="9144000" cy="640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072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de-DE" sz="1600" dirty="0" smtClean="0"/>
              <a:t>Abschluss Scanvorgang</a:t>
            </a:r>
            <a:endParaRPr lang="de-DE" sz="16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B579CFD-E454-46B9-BA2B-E00C2EAC572A}" type="slidenum">
              <a:rPr lang="de-DE" smtClean="0"/>
              <a:pPr/>
              <a:t>8</a:t>
            </a:fld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30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45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de-DE" sz="1600" dirty="0" smtClean="0"/>
              <a:t>Signaturvorgang</a:t>
            </a:r>
            <a:endParaRPr lang="de-DE" sz="16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B579CFD-E454-46B9-BA2B-E00C2EAC572A}" type="slidenum">
              <a:rPr lang="de-DE" smtClean="0"/>
              <a:pPr/>
              <a:t>9</a:t>
            </a:fld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30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95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113</Words>
  <Application>Microsoft Office PowerPoint</Application>
  <PresentationFormat>Bildschirmpräsentation (4:3)</PresentationFormat>
  <Paragraphs>52</Paragraphs>
  <Slides>18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21" baseType="lpstr">
      <vt:lpstr>Arial</vt:lpstr>
      <vt:lpstr>Wingdings</vt:lpstr>
      <vt:lpstr>Standarddesign</vt:lpstr>
      <vt:lpstr>E-Justice in der Praxis-  Bericht aus der Praxis einer Richterin</vt:lpstr>
      <vt:lpstr>E-Justice beim Landgericht Regensburg</vt:lpstr>
      <vt:lpstr>Veränderungen beim Landgericht Regensburg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Fazit</vt:lpstr>
    </vt:vector>
  </TitlesOfParts>
  <Company>OLG München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naglchristiane</dc:creator>
  <cp:lastModifiedBy>Koller, Ruth</cp:lastModifiedBy>
  <cp:revision>78</cp:revision>
  <dcterms:created xsi:type="dcterms:W3CDTF">2006-07-18T08:42:01Z</dcterms:created>
  <dcterms:modified xsi:type="dcterms:W3CDTF">2017-07-17T14:05:13Z</dcterms:modified>
</cp:coreProperties>
</file>